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36"/>
  </p:notesMasterIdLst>
  <p:sldIdLst>
    <p:sldId id="278" r:id="rId5"/>
    <p:sldId id="279" r:id="rId6"/>
    <p:sldId id="339" r:id="rId7"/>
    <p:sldId id="327" r:id="rId8"/>
    <p:sldId id="330" r:id="rId9"/>
    <p:sldId id="331" r:id="rId10"/>
    <p:sldId id="328" r:id="rId11"/>
    <p:sldId id="326" r:id="rId12"/>
    <p:sldId id="352" r:id="rId13"/>
    <p:sldId id="355" r:id="rId14"/>
    <p:sldId id="298" r:id="rId15"/>
    <p:sldId id="341" r:id="rId16"/>
    <p:sldId id="340" r:id="rId17"/>
    <p:sldId id="346" r:id="rId18"/>
    <p:sldId id="324" r:id="rId19"/>
    <p:sldId id="350" r:id="rId20"/>
    <p:sldId id="353" r:id="rId21"/>
    <p:sldId id="354" r:id="rId22"/>
    <p:sldId id="322" r:id="rId23"/>
    <p:sldId id="325" r:id="rId24"/>
    <p:sldId id="329" r:id="rId25"/>
    <p:sldId id="338" r:id="rId26"/>
    <p:sldId id="342" r:id="rId27"/>
    <p:sldId id="343" r:id="rId28"/>
    <p:sldId id="347" r:id="rId29"/>
    <p:sldId id="348" r:id="rId30"/>
    <p:sldId id="351" r:id="rId31"/>
    <p:sldId id="344" r:id="rId32"/>
    <p:sldId id="345" r:id="rId33"/>
    <p:sldId id="292" r:id="rId34"/>
    <p:sldId id="293" r:id="rId35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09" autoAdjust="0"/>
  </p:normalViewPr>
  <p:slideViewPr>
    <p:cSldViewPr snapToGrid="0" snapToObjects="1">
      <p:cViewPr varScale="1">
        <p:scale>
          <a:sx n="84" d="100"/>
          <a:sy n="84" d="100"/>
        </p:scale>
        <p:origin x="90" y="138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sa.ghafarifar@gmail.com" TargetMode="External"/><Relationship Id="rId2" Type="http://schemas.openxmlformats.org/officeDocument/2006/relationships/hyperlink" Target="mailto:ghaffarifars@tbzmed.ac.ir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edc.tbzmed.ac.ir/uploads/user/56/cv/ghaffarifar%20cv%20july%202023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tandfonline.com/doi/full/10.3109/0142159X.2010.519068" TargetMode="Externa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629" y="758952"/>
            <a:ext cx="11608420" cy="1225296"/>
          </a:xfrm>
        </p:spPr>
        <p:txBody>
          <a:bodyPr/>
          <a:lstStyle/>
          <a:p>
            <a:r>
              <a:rPr lang="en-US" sz="2800" dirty="0"/>
              <a:t>Medical sciences education: </a:t>
            </a:r>
            <a:br>
              <a:rPr lang="en-US" sz="2800" dirty="0"/>
            </a:br>
            <a:r>
              <a:rPr lang="en-US" sz="2800" u="sng" dirty="0"/>
              <a:t>Websites</a:t>
            </a:r>
            <a:r>
              <a:rPr lang="en-US" sz="2800" dirty="0"/>
              <a:t>, </a:t>
            </a:r>
            <a:r>
              <a:rPr lang="en-US" sz="2800" u="sng" dirty="0"/>
              <a:t>journals</a:t>
            </a:r>
            <a:r>
              <a:rPr lang="en-US" sz="2800" dirty="0"/>
              <a:t> and </a:t>
            </a:r>
            <a:r>
              <a:rPr lang="en-US" sz="2800" u="sng" dirty="0"/>
              <a:t>valid &amp; reliable sources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7036" y="5401873"/>
            <a:ext cx="10359483" cy="1623395"/>
          </a:xfrm>
        </p:spPr>
        <p:txBody>
          <a:bodyPr/>
          <a:lstStyle/>
          <a:p>
            <a:pPr rtl="0">
              <a:lnSpc>
                <a:spcPct val="100000"/>
              </a:lnSpc>
            </a:pPr>
            <a:r>
              <a:rPr lang="en-US" sz="2400" dirty="0">
                <a:solidFill>
                  <a:schemeClr val="bg2"/>
                </a:solidFill>
              </a:rPr>
              <a:t>Dr </a:t>
            </a:r>
            <a:r>
              <a:rPr lang="en-US" sz="2400" dirty="0" err="1">
                <a:solidFill>
                  <a:schemeClr val="bg2"/>
                </a:solidFill>
              </a:rPr>
              <a:t>Ghaffarifar</a:t>
            </a:r>
            <a:r>
              <a:rPr lang="en-US" sz="2400" dirty="0">
                <a:solidFill>
                  <a:schemeClr val="bg2"/>
                </a:solidFill>
              </a:rPr>
              <a:t> S, M.D, </a:t>
            </a:r>
            <a:r>
              <a:rPr lang="en-US" sz="2400" dirty="0" err="1">
                <a:solidFill>
                  <a:schemeClr val="bg2"/>
                </a:solidFill>
              </a:rPr>
              <a:t>M.M.Ed</a:t>
            </a:r>
            <a:r>
              <a:rPr lang="en-US" sz="2400" dirty="0">
                <a:solidFill>
                  <a:schemeClr val="bg2"/>
                </a:solidFill>
              </a:rPr>
              <a:t>, D.H.E.P</a:t>
            </a:r>
          </a:p>
          <a:p>
            <a:pPr rtl="0">
              <a:lnSpc>
                <a:spcPct val="100000"/>
              </a:lnSpc>
            </a:pPr>
            <a:r>
              <a:rPr lang="en-US" sz="2400" dirty="0">
                <a:solidFill>
                  <a:schemeClr val="bg2"/>
                </a:solidFill>
              </a:rPr>
              <a:t>Associate professor of Medical Education</a:t>
            </a:r>
          </a:p>
          <a:p>
            <a:pPr rtl="0">
              <a:lnSpc>
                <a:spcPct val="100000"/>
              </a:lnSpc>
            </a:pPr>
            <a:r>
              <a:rPr lang="en-US" sz="2400" dirty="0">
                <a:solidFill>
                  <a:schemeClr val="bg2"/>
                </a:solidFill>
              </a:rPr>
              <a:t>Tabriz University of Medical Sciences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A708B-E8B1-2BD2-A868-5ED8871D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322" y="594360"/>
            <a:ext cx="10903439" cy="768096"/>
          </a:xfrm>
        </p:spPr>
        <p:txBody>
          <a:bodyPr/>
          <a:lstStyle/>
          <a:p>
            <a:pPr algn="ctr"/>
            <a:r>
              <a:rPr lang="en-US" dirty="0"/>
              <a:t>scoping review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BE1F6A-8C71-5477-0467-34935561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815" y="6356195"/>
            <a:ext cx="469466" cy="274320"/>
          </a:xfrm>
        </p:spPr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D1DEE30-0160-3913-0DFE-E0AF2D8E79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1438" r="25310" b="14529"/>
          <a:stretch/>
        </p:blipFill>
        <p:spPr>
          <a:xfrm>
            <a:off x="3490142" y="1472147"/>
            <a:ext cx="8047003" cy="4850780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FDDADD9-AD5E-AA69-44CC-B4FF6384F2CE}"/>
              </a:ext>
            </a:extLst>
          </p:cNvPr>
          <p:cNvSpPr/>
          <p:nvPr/>
        </p:nvSpPr>
        <p:spPr>
          <a:xfrm>
            <a:off x="5910146" y="2943922"/>
            <a:ext cx="742114" cy="36799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EA8353F-8A54-F523-3592-63DBBFD0690E}"/>
              </a:ext>
            </a:extLst>
          </p:cNvPr>
          <p:cNvSpPr/>
          <p:nvPr/>
        </p:nvSpPr>
        <p:spPr>
          <a:xfrm>
            <a:off x="5910146" y="5828743"/>
            <a:ext cx="742114" cy="36799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5A4E462-B542-9E53-AC43-CB38A7822A19}"/>
              </a:ext>
            </a:extLst>
          </p:cNvPr>
          <p:cNvSpPr/>
          <p:nvPr/>
        </p:nvSpPr>
        <p:spPr>
          <a:xfrm>
            <a:off x="6009206" y="3917051"/>
            <a:ext cx="742114" cy="36799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C775F63-FBE6-5B66-4C9C-17356330066C}"/>
              </a:ext>
            </a:extLst>
          </p:cNvPr>
          <p:cNvSpPr/>
          <p:nvPr/>
        </p:nvSpPr>
        <p:spPr>
          <a:xfrm>
            <a:off x="5910146" y="4872897"/>
            <a:ext cx="742114" cy="36799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526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A708B-E8B1-2BD2-A868-5ED8871D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322" y="594360"/>
            <a:ext cx="10903439" cy="768096"/>
          </a:xfrm>
        </p:spPr>
        <p:txBody>
          <a:bodyPr/>
          <a:lstStyle/>
          <a:p>
            <a:pPr algn="ctr"/>
            <a:r>
              <a:rPr lang="en-US" dirty="0"/>
              <a:t>scoping review protocol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42482-9704-8877-CEFD-5F15CB2904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241FCE5-BBF4-B16C-3301-A44C5A5444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1316" r="27435" b="12258"/>
          <a:stretch/>
        </p:blipFill>
        <p:spPr>
          <a:xfrm>
            <a:off x="3684589" y="1470996"/>
            <a:ext cx="7790016" cy="5159519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BE1F6A-8C71-5477-0467-34935561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815" y="6356195"/>
            <a:ext cx="469466" cy="274320"/>
          </a:xfrm>
        </p:spPr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56EE8C6-6783-890E-A1F1-E0279A8329DD}"/>
              </a:ext>
            </a:extLst>
          </p:cNvPr>
          <p:cNvSpPr/>
          <p:nvPr/>
        </p:nvSpPr>
        <p:spPr>
          <a:xfrm>
            <a:off x="6096000" y="3931822"/>
            <a:ext cx="742114" cy="36799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3D5AA41-54CC-740B-6881-721303DA9CA1}"/>
              </a:ext>
            </a:extLst>
          </p:cNvPr>
          <p:cNvSpPr/>
          <p:nvPr/>
        </p:nvSpPr>
        <p:spPr>
          <a:xfrm>
            <a:off x="5132070" y="3262636"/>
            <a:ext cx="3822192" cy="566413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87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70BB1-841F-B977-7D75-B2F080A3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945" y="6583680"/>
            <a:ext cx="987552" cy="274320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E0B84A-0E62-E26E-2012-97D818217874}"/>
              </a:ext>
            </a:extLst>
          </p:cNvPr>
          <p:cNvSpPr/>
          <p:nvPr/>
        </p:nvSpPr>
        <p:spPr>
          <a:xfrm>
            <a:off x="948523" y="1338146"/>
            <a:ext cx="10671048" cy="522992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CAEFBE-B01F-EB20-497F-0C793A4512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56" t="11167" r="17031" b="4227"/>
          <a:stretch/>
        </p:blipFill>
        <p:spPr>
          <a:xfrm>
            <a:off x="948524" y="1338146"/>
            <a:ext cx="10671048" cy="52446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68A8BB-2B7A-BB9B-6D44-129B35CA4882}"/>
              </a:ext>
            </a:extLst>
          </p:cNvPr>
          <p:cNvSpPr txBox="1"/>
          <p:nvPr/>
        </p:nvSpPr>
        <p:spPr>
          <a:xfrm>
            <a:off x="948523" y="299576"/>
            <a:ext cx="106710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https://www.ipecollaborative.org/mededportal</a:t>
            </a:r>
          </a:p>
        </p:txBody>
      </p:sp>
    </p:spTree>
    <p:extLst>
      <p:ext uri="{BB962C8B-B14F-4D97-AF65-F5344CB8AC3E}">
        <p14:creationId xmlns:p14="http://schemas.microsoft.com/office/powerpoint/2010/main" val="877272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70BB1-841F-B977-7D75-B2F080A3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945" y="6583680"/>
            <a:ext cx="987552" cy="274320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E0B84A-0E62-E26E-2012-97D818217874}"/>
              </a:ext>
            </a:extLst>
          </p:cNvPr>
          <p:cNvSpPr/>
          <p:nvPr/>
        </p:nvSpPr>
        <p:spPr>
          <a:xfrm>
            <a:off x="948523" y="1338146"/>
            <a:ext cx="10671048" cy="522992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6D6384-9AB6-68CA-38B7-14071E0C82CC}"/>
              </a:ext>
            </a:extLst>
          </p:cNvPr>
          <p:cNvSpPr txBox="1"/>
          <p:nvPr/>
        </p:nvSpPr>
        <p:spPr>
          <a:xfrm>
            <a:off x="948524" y="281734"/>
            <a:ext cx="107557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http://meded1.behdasht.gov.ir/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639ED9-A885-ED6C-4F46-090D13CFB8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34" b="4228"/>
          <a:stretch/>
        </p:blipFill>
        <p:spPr>
          <a:xfrm>
            <a:off x="948524" y="1345034"/>
            <a:ext cx="10671047" cy="522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86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70BB1-841F-B977-7D75-B2F080A3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945" y="6583680"/>
            <a:ext cx="987552" cy="274320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E0B84A-0E62-E26E-2012-97D818217874}"/>
              </a:ext>
            </a:extLst>
          </p:cNvPr>
          <p:cNvSpPr/>
          <p:nvPr/>
        </p:nvSpPr>
        <p:spPr>
          <a:xfrm>
            <a:off x="948523" y="1338146"/>
            <a:ext cx="10671048" cy="522992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6D6384-9AB6-68CA-38B7-14071E0C82CC}"/>
              </a:ext>
            </a:extLst>
          </p:cNvPr>
          <p:cNvSpPr txBox="1"/>
          <p:nvPr/>
        </p:nvSpPr>
        <p:spPr>
          <a:xfrm>
            <a:off x="948524" y="281734"/>
            <a:ext cx="107557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https://rms.nasrme.ac.ir/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6" b="4409"/>
          <a:stretch/>
        </p:blipFill>
        <p:spPr bwMode="auto">
          <a:xfrm>
            <a:off x="2403230" y="1324709"/>
            <a:ext cx="9301089" cy="5243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484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70BB1-841F-B977-7D75-B2F080A3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945" y="6583680"/>
            <a:ext cx="987552" cy="274320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E0B84A-0E62-E26E-2012-97D818217874}"/>
              </a:ext>
            </a:extLst>
          </p:cNvPr>
          <p:cNvSpPr/>
          <p:nvPr/>
        </p:nvSpPr>
        <p:spPr>
          <a:xfrm>
            <a:off x="948523" y="1338146"/>
            <a:ext cx="10671048" cy="522992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6D6384-9AB6-68CA-38B7-14071E0C82CC}"/>
              </a:ext>
            </a:extLst>
          </p:cNvPr>
          <p:cNvSpPr txBox="1"/>
          <p:nvPr/>
        </p:nvSpPr>
        <p:spPr>
          <a:xfrm>
            <a:off x="948524" y="281734"/>
            <a:ext cx="107557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https://rsf.research.ac.ir/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F9BCD9-A140-B906-57B4-55C128CB38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9000" r="13562" b="5833"/>
          <a:stretch/>
        </p:blipFill>
        <p:spPr>
          <a:xfrm>
            <a:off x="2411730" y="1448264"/>
            <a:ext cx="9207841" cy="511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37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70BB1-841F-B977-7D75-B2F080A3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945" y="6583680"/>
            <a:ext cx="987552" cy="274320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E0B84A-0E62-E26E-2012-97D818217874}"/>
              </a:ext>
            </a:extLst>
          </p:cNvPr>
          <p:cNvSpPr/>
          <p:nvPr/>
        </p:nvSpPr>
        <p:spPr>
          <a:xfrm>
            <a:off x="948523" y="1338146"/>
            <a:ext cx="10671048" cy="522992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6D6384-9AB6-68CA-38B7-14071E0C82CC}"/>
              </a:ext>
            </a:extLst>
          </p:cNvPr>
          <p:cNvSpPr txBox="1"/>
          <p:nvPr/>
        </p:nvSpPr>
        <p:spPr>
          <a:xfrm>
            <a:off x="948524" y="281734"/>
            <a:ext cx="107557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https://merc.tbzmed.ac.ir/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2EDEA5-8D2D-C24B-C6ED-0D400D05C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47" t="16225" r="14298" b="13171"/>
          <a:stretch/>
        </p:blipFill>
        <p:spPr>
          <a:xfrm>
            <a:off x="2011986" y="1338146"/>
            <a:ext cx="9659735" cy="531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58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70BB1-841F-B977-7D75-B2F080A3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945" y="6583680"/>
            <a:ext cx="987552" cy="274320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E0B84A-0E62-E26E-2012-97D818217874}"/>
              </a:ext>
            </a:extLst>
          </p:cNvPr>
          <p:cNvSpPr/>
          <p:nvPr/>
        </p:nvSpPr>
        <p:spPr>
          <a:xfrm>
            <a:off x="948523" y="1338146"/>
            <a:ext cx="10671048" cy="522992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6D6384-9AB6-68CA-38B7-14071E0C82CC}"/>
              </a:ext>
            </a:extLst>
          </p:cNvPr>
          <p:cNvSpPr txBox="1"/>
          <p:nvPr/>
        </p:nvSpPr>
        <p:spPr>
          <a:xfrm>
            <a:off x="948524" y="281734"/>
            <a:ext cx="107557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https://merc.tbzmed.ac.ir/?PageID=16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471510-5AEA-8C68-49A4-6DD8B2D859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42" t="16225" r="12475" b="22927"/>
          <a:stretch/>
        </p:blipFill>
        <p:spPr>
          <a:xfrm>
            <a:off x="2795425" y="1338146"/>
            <a:ext cx="8824146" cy="522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70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70BB1-841F-B977-7D75-B2F080A3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945" y="6583680"/>
            <a:ext cx="987552" cy="274320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E0B84A-0E62-E26E-2012-97D818217874}"/>
              </a:ext>
            </a:extLst>
          </p:cNvPr>
          <p:cNvSpPr/>
          <p:nvPr/>
        </p:nvSpPr>
        <p:spPr>
          <a:xfrm>
            <a:off x="948523" y="1338146"/>
            <a:ext cx="10671048" cy="522992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6D6384-9AB6-68CA-38B7-14071E0C82CC}"/>
              </a:ext>
            </a:extLst>
          </p:cNvPr>
          <p:cNvSpPr txBox="1"/>
          <p:nvPr/>
        </p:nvSpPr>
        <p:spPr>
          <a:xfrm>
            <a:off x="948524" y="281734"/>
            <a:ext cx="107557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https://merc.tbzmed.ac.ir/?PageID=17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4B38F8-20E8-68A7-0A28-A1ADD5D325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48" t="8292" r="14756" b="6993"/>
          <a:stretch/>
        </p:blipFill>
        <p:spPr>
          <a:xfrm>
            <a:off x="2453268" y="1338145"/>
            <a:ext cx="9166303" cy="522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70BB1-841F-B977-7D75-B2F080A3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945" y="6583680"/>
            <a:ext cx="987552" cy="274320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E0B84A-0E62-E26E-2012-97D818217874}"/>
              </a:ext>
            </a:extLst>
          </p:cNvPr>
          <p:cNvSpPr/>
          <p:nvPr/>
        </p:nvSpPr>
        <p:spPr>
          <a:xfrm>
            <a:off x="948523" y="1338146"/>
            <a:ext cx="10671048" cy="522992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6D6384-9AB6-68CA-38B7-14071E0C82CC}"/>
              </a:ext>
            </a:extLst>
          </p:cNvPr>
          <p:cNvSpPr txBox="1"/>
          <p:nvPr/>
        </p:nvSpPr>
        <p:spPr>
          <a:xfrm>
            <a:off x="948524" y="281734"/>
            <a:ext cx="107557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https://asmepublications.onlinelibrary.wiley.com/journal/13652923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96FF88-314C-5A02-1BF5-606B888B9B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94" t="10833" r="16093" b="8834"/>
          <a:stretch/>
        </p:blipFill>
        <p:spPr>
          <a:xfrm>
            <a:off x="2606040" y="1374564"/>
            <a:ext cx="9013531" cy="514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0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61" y="1901952"/>
            <a:ext cx="9706707" cy="768096"/>
          </a:xfrm>
        </p:spPr>
        <p:txBody>
          <a:bodyPr/>
          <a:lstStyle/>
          <a:p>
            <a:r>
              <a:rPr lang="en-US" sz="4000" dirty="0">
                <a:latin typeface="Arial Black" panose="020B0604020202020204" pitchFamily="34" charset="0"/>
                <a:cs typeface="Arial Black" panose="020B0604020202020204" pitchFamily="34" charset="0"/>
              </a:rPr>
              <a:t>In this short presentation: </a:t>
            </a:r>
            <a:endParaRPr lang="en-US" sz="40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770632"/>
            <a:ext cx="8299938" cy="3700506"/>
          </a:xfrm>
        </p:spPr>
        <p:txBody>
          <a:bodyPr/>
          <a:lstStyle/>
          <a:p>
            <a:r>
              <a:rPr lang="en-US" dirty="0"/>
              <a:t>We will briefly review: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         The websites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         Journals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         Databases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         Other valid&amp; reliable resources </a:t>
            </a:r>
          </a:p>
          <a:p>
            <a:r>
              <a:rPr lang="en-US" dirty="0"/>
              <a:t>in medical sciences 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70BB1-841F-B977-7D75-B2F080A3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945" y="6583680"/>
            <a:ext cx="987552" cy="274320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E0B84A-0E62-E26E-2012-97D818217874}"/>
              </a:ext>
            </a:extLst>
          </p:cNvPr>
          <p:cNvSpPr/>
          <p:nvPr/>
        </p:nvSpPr>
        <p:spPr>
          <a:xfrm>
            <a:off x="948523" y="1338146"/>
            <a:ext cx="10671048" cy="522992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6D6384-9AB6-68CA-38B7-14071E0C82CC}"/>
              </a:ext>
            </a:extLst>
          </p:cNvPr>
          <p:cNvSpPr txBox="1"/>
          <p:nvPr/>
        </p:nvSpPr>
        <p:spPr>
          <a:xfrm>
            <a:off x="948524" y="281734"/>
            <a:ext cx="107557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https://journals.lww.com/academicmedicine/pages/default.aspx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C98598-2689-4995-2C48-3E47885FED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7" t="21204" r="7779" b="8166"/>
          <a:stretch/>
        </p:blipFill>
        <p:spPr>
          <a:xfrm>
            <a:off x="2433495" y="1338146"/>
            <a:ext cx="9096866" cy="523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78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70BB1-841F-B977-7D75-B2F080A3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945" y="6583680"/>
            <a:ext cx="987552" cy="274320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E0B84A-0E62-E26E-2012-97D818217874}"/>
              </a:ext>
            </a:extLst>
          </p:cNvPr>
          <p:cNvSpPr/>
          <p:nvPr/>
        </p:nvSpPr>
        <p:spPr>
          <a:xfrm>
            <a:off x="948523" y="1338146"/>
            <a:ext cx="10671048" cy="522992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6D6384-9AB6-68CA-38B7-14071E0C82CC}"/>
              </a:ext>
            </a:extLst>
          </p:cNvPr>
          <p:cNvSpPr txBox="1"/>
          <p:nvPr/>
        </p:nvSpPr>
        <p:spPr>
          <a:xfrm>
            <a:off x="948524" y="281734"/>
            <a:ext cx="107557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https://www.tandfonline.com/journals/imte20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3C9DD-681B-AD25-6F74-C976A2A736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" t="10449" r="2827" b="8178"/>
          <a:stretch/>
        </p:blipFill>
        <p:spPr>
          <a:xfrm>
            <a:off x="2308861" y="1353756"/>
            <a:ext cx="9232652" cy="511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48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70BB1-841F-B977-7D75-B2F080A3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945" y="6583680"/>
            <a:ext cx="987552" cy="274320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E0B84A-0E62-E26E-2012-97D818217874}"/>
              </a:ext>
            </a:extLst>
          </p:cNvPr>
          <p:cNvSpPr/>
          <p:nvPr/>
        </p:nvSpPr>
        <p:spPr>
          <a:xfrm>
            <a:off x="948523" y="1338146"/>
            <a:ext cx="10671048" cy="522992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6D6384-9AB6-68CA-38B7-14071E0C82CC}"/>
              </a:ext>
            </a:extLst>
          </p:cNvPr>
          <p:cNvSpPr txBox="1"/>
          <p:nvPr/>
        </p:nvSpPr>
        <p:spPr>
          <a:xfrm>
            <a:off x="948524" y="281734"/>
            <a:ext cx="107557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https://bmcmededuc.biomedcentral.com/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0" b="6047"/>
          <a:stretch/>
        </p:blipFill>
        <p:spPr bwMode="auto">
          <a:xfrm>
            <a:off x="2352906" y="1338146"/>
            <a:ext cx="9351413" cy="509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553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70BB1-841F-B977-7D75-B2F080A3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945" y="6583680"/>
            <a:ext cx="987552" cy="274320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E0B84A-0E62-E26E-2012-97D818217874}"/>
              </a:ext>
            </a:extLst>
          </p:cNvPr>
          <p:cNvSpPr/>
          <p:nvPr/>
        </p:nvSpPr>
        <p:spPr>
          <a:xfrm>
            <a:off x="948523" y="1338146"/>
            <a:ext cx="10671048" cy="522992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6D6384-9AB6-68CA-38B7-14071E0C82CC}"/>
              </a:ext>
            </a:extLst>
          </p:cNvPr>
          <p:cNvSpPr txBox="1"/>
          <p:nvPr/>
        </p:nvSpPr>
        <p:spPr>
          <a:xfrm>
            <a:off x="948524" y="281734"/>
            <a:ext cx="107557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http://jrms.mui.ac.ir/index.php/jrms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7" t="16308" r="11731" b="6461"/>
          <a:stretch/>
        </p:blipFill>
        <p:spPr bwMode="auto">
          <a:xfrm>
            <a:off x="2309446" y="1449659"/>
            <a:ext cx="9310125" cy="511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289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70BB1-841F-B977-7D75-B2F080A3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945" y="6583680"/>
            <a:ext cx="987552" cy="274320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E0B84A-0E62-E26E-2012-97D818217874}"/>
              </a:ext>
            </a:extLst>
          </p:cNvPr>
          <p:cNvSpPr/>
          <p:nvPr/>
        </p:nvSpPr>
        <p:spPr>
          <a:xfrm>
            <a:off x="948523" y="1338146"/>
            <a:ext cx="10671048" cy="522992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6D6384-9AB6-68CA-38B7-14071E0C82CC}"/>
              </a:ext>
            </a:extLst>
          </p:cNvPr>
          <p:cNvSpPr txBox="1"/>
          <p:nvPr/>
        </p:nvSpPr>
        <p:spPr>
          <a:xfrm>
            <a:off x="948524" y="281734"/>
            <a:ext cx="107557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https://jamp.sums.ac.ir/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4603" r="1635" b="9202"/>
          <a:stretch/>
        </p:blipFill>
        <p:spPr bwMode="auto">
          <a:xfrm>
            <a:off x="2274849" y="1438507"/>
            <a:ext cx="9244361" cy="501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769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70BB1-841F-B977-7D75-B2F080A3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945" y="6583680"/>
            <a:ext cx="987552" cy="274320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E0B84A-0E62-E26E-2012-97D818217874}"/>
              </a:ext>
            </a:extLst>
          </p:cNvPr>
          <p:cNvSpPr/>
          <p:nvPr/>
        </p:nvSpPr>
        <p:spPr>
          <a:xfrm>
            <a:off x="948523" y="1338146"/>
            <a:ext cx="10671048" cy="522992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6D6384-9AB6-68CA-38B7-14071E0C82CC}"/>
              </a:ext>
            </a:extLst>
          </p:cNvPr>
          <p:cNvSpPr txBox="1"/>
          <p:nvPr/>
        </p:nvSpPr>
        <p:spPr>
          <a:xfrm>
            <a:off x="948524" y="281734"/>
            <a:ext cx="107557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https://brieflands.com/journals/shiraz-e-medical-journal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" t="14461" r="3269" b="5385"/>
          <a:stretch/>
        </p:blipFill>
        <p:spPr bwMode="auto">
          <a:xfrm>
            <a:off x="2691733" y="1418691"/>
            <a:ext cx="8827478" cy="506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94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70BB1-841F-B977-7D75-B2F080A3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945" y="6583680"/>
            <a:ext cx="987552" cy="274320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E0B84A-0E62-E26E-2012-97D818217874}"/>
              </a:ext>
            </a:extLst>
          </p:cNvPr>
          <p:cNvSpPr/>
          <p:nvPr/>
        </p:nvSpPr>
        <p:spPr>
          <a:xfrm>
            <a:off x="948523" y="1338146"/>
            <a:ext cx="10671048" cy="522992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6D6384-9AB6-68CA-38B7-14071E0C82CC}"/>
              </a:ext>
            </a:extLst>
          </p:cNvPr>
          <p:cNvSpPr txBox="1"/>
          <p:nvPr/>
        </p:nvSpPr>
        <p:spPr>
          <a:xfrm>
            <a:off x="948524" y="281734"/>
            <a:ext cx="107557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https://rdme.tbzmed.ac.ir/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" t="14603" r="4694" b="5231"/>
          <a:stretch/>
        </p:blipFill>
        <p:spPr bwMode="auto">
          <a:xfrm>
            <a:off x="2274849" y="1427356"/>
            <a:ext cx="9244361" cy="504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613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70BB1-841F-B977-7D75-B2F080A3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945" y="6583680"/>
            <a:ext cx="987552" cy="274320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E0B84A-0E62-E26E-2012-97D818217874}"/>
              </a:ext>
            </a:extLst>
          </p:cNvPr>
          <p:cNvSpPr/>
          <p:nvPr/>
        </p:nvSpPr>
        <p:spPr>
          <a:xfrm>
            <a:off x="948523" y="1338146"/>
            <a:ext cx="10671048" cy="522992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6D6384-9AB6-68CA-38B7-14071E0C82CC}"/>
              </a:ext>
            </a:extLst>
          </p:cNvPr>
          <p:cNvSpPr txBox="1"/>
          <p:nvPr/>
        </p:nvSpPr>
        <p:spPr>
          <a:xfrm>
            <a:off x="948524" y="281734"/>
            <a:ext cx="107557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https://hpp.tbzmed.ac.ir/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" t="14603" r="5769" b="11538"/>
          <a:stretch/>
        </p:blipFill>
        <p:spPr bwMode="auto">
          <a:xfrm>
            <a:off x="2051538" y="1438507"/>
            <a:ext cx="9568033" cy="498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169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70BB1-841F-B977-7D75-B2F080A3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945" y="6583680"/>
            <a:ext cx="987552" cy="274320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E0B84A-0E62-E26E-2012-97D818217874}"/>
              </a:ext>
            </a:extLst>
          </p:cNvPr>
          <p:cNvSpPr/>
          <p:nvPr/>
        </p:nvSpPr>
        <p:spPr>
          <a:xfrm>
            <a:off x="948523" y="1338146"/>
            <a:ext cx="10671048" cy="522992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6D6384-9AB6-68CA-38B7-14071E0C82CC}"/>
              </a:ext>
            </a:extLst>
          </p:cNvPr>
          <p:cNvSpPr txBox="1"/>
          <p:nvPr/>
        </p:nvSpPr>
        <p:spPr>
          <a:xfrm>
            <a:off x="948524" y="281734"/>
            <a:ext cx="107557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https://sdme.kmu.ac.ir/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 t="14603" r="1538" b="5231"/>
          <a:stretch/>
        </p:blipFill>
        <p:spPr bwMode="auto">
          <a:xfrm>
            <a:off x="2367035" y="1338146"/>
            <a:ext cx="9252536" cy="5245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652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70BB1-841F-B977-7D75-B2F080A3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945" y="6583680"/>
            <a:ext cx="987552" cy="274320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E0B84A-0E62-E26E-2012-97D818217874}"/>
              </a:ext>
            </a:extLst>
          </p:cNvPr>
          <p:cNvSpPr/>
          <p:nvPr/>
        </p:nvSpPr>
        <p:spPr>
          <a:xfrm>
            <a:off x="948523" y="1338146"/>
            <a:ext cx="10671048" cy="522992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6D6384-9AB6-68CA-38B7-14071E0C82CC}"/>
              </a:ext>
            </a:extLst>
          </p:cNvPr>
          <p:cNvSpPr txBox="1"/>
          <p:nvPr/>
        </p:nvSpPr>
        <p:spPr>
          <a:xfrm>
            <a:off x="948524" y="281734"/>
            <a:ext cx="107557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https://ijme.mui.ac.ir/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9" t="14602" r="4695" b="8154"/>
          <a:stretch/>
        </p:blipFill>
        <p:spPr bwMode="auto">
          <a:xfrm>
            <a:off x="2371135" y="1402105"/>
            <a:ext cx="9248436" cy="505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031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70BB1-841F-B977-7D75-B2F080A3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945" y="6583680"/>
            <a:ext cx="987552" cy="274320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E0B84A-0E62-E26E-2012-97D818217874}"/>
              </a:ext>
            </a:extLst>
          </p:cNvPr>
          <p:cNvSpPr/>
          <p:nvPr/>
        </p:nvSpPr>
        <p:spPr>
          <a:xfrm>
            <a:off x="948523" y="1338146"/>
            <a:ext cx="10671048" cy="522992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6D6384-9AB6-68CA-38B7-14071E0C82CC}"/>
              </a:ext>
            </a:extLst>
          </p:cNvPr>
          <p:cNvSpPr txBox="1"/>
          <p:nvPr/>
        </p:nvSpPr>
        <p:spPr>
          <a:xfrm>
            <a:off x="948524" y="281734"/>
            <a:ext cx="107557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https://eric.ed.gov/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AA5595-277F-D5C8-2507-F4CA043A96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87" t="19512" r="13281" b="19512"/>
          <a:stretch/>
        </p:blipFill>
        <p:spPr>
          <a:xfrm>
            <a:off x="2273975" y="1463040"/>
            <a:ext cx="8903970" cy="485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762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1014984"/>
            <a:ext cx="6766560" cy="768096"/>
          </a:xfrm>
        </p:spPr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F20BE-640F-EFAB-3A43-2AA146DB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6768" y="6320790"/>
            <a:ext cx="987552" cy="274320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8FDE3-DBA4-6A04-C75D-E56FE92EF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760" y="2837688"/>
            <a:ext cx="7040880" cy="2888742"/>
          </a:xfrm>
        </p:spPr>
        <p:txBody>
          <a:bodyPr/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Let's summarize collaboratively</a:t>
            </a:r>
            <a:endParaRPr lang="fa-IR" sz="4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a-IR" sz="4000" dirty="0">
                <a:solidFill>
                  <a:schemeClr val="accent2">
                    <a:lumMod val="50000"/>
                  </a:schemeClr>
                </a:solidFill>
              </a:rPr>
              <a:t>…</a:t>
            </a:r>
          </a:p>
          <a:p>
            <a:r>
              <a:rPr lang="fa-IR" sz="4000" dirty="0">
                <a:solidFill>
                  <a:schemeClr val="accent2">
                    <a:lumMod val="50000"/>
                  </a:schemeClr>
                </a:solidFill>
              </a:rPr>
              <a:t>...</a:t>
            </a:r>
          </a:p>
          <a:p>
            <a:r>
              <a:rPr lang="fa-IR" sz="4000" dirty="0">
                <a:solidFill>
                  <a:schemeClr val="accent2">
                    <a:lumMod val="50000"/>
                  </a:schemeClr>
                </a:solidFill>
              </a:rPr>
              <a:t>...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98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7DFD8-D262-D485-B1F2-817C5A092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663" y="2846832"/>
            <a:ext cx="11062010" cy="2176272"/>
          </a:xfrm>
        </p:spPr>
        <p:txBody>
          <a:bodyPr/>
          <a:lstStyle/>
          <a:p>
            <a:pPr rtl="1">
              <a:lnSpc>
                <a:spcPct val="100000"/>
              </a:lnSpc>
            </a:pPr>
            <a:endParaRPr lang="fa-IR" sz="2000" dirty="0">
              <a:cs typeface="B Nazanin" pitchFamily="2" charset="-78"/>
            </a:endParaRPr>
          </a:p>
          <a:p>
            <a:pPr rtl="1">
              <a:lnSpc>
                <a:spcPct val="100000"/>
              </a:lnSpc>
            </a:pPr>
            <a:r>
              <a:rPr lang="en-US" sz="2000" dirty="0">
                <a:cs typeface="B Nazanin" pitchFamily="2" charset="-78"/>
                <a:hlinkClick r:id="rId2"/>
              </a:rPr>
              <a:t>ghaffarifars@tbzmed.ac.ir</a:t>
            </a:r>
            <a:endParaRPr lang="en-US" sz="2000" dirty="0">
              <a:cs typeface="B Nazanin" pitchFamily="2" charset="-78"/>
            </a:endParaRPr>
          </a:p>
          <a:p>
            <a:pPr rtl="1">
              <a:lnSpc>
                <a:spcPct val="100000"/>
              </a:lnSpc>
            </a:pPr>
            <a:r>
              <a:rPr lang="en-US" sz="2400" dirty="0">
                <a:cs typeface="B Nazanin" pitchFamily="2" charset="-78"/>
                <a:hlinkClick r:id="rId3"/>
              </a:rPr>
              <a:t>sa.ghafarifar@gmail.com</a:t>
            </a:r>
            <a:endParaRPr lang="en-US" sz="2400" dirty="0">
              <a:cs typeface="B Nazanin" pitchFamily="2" charset="-78"/>
            </a:endParaRPr>
          </a:p>
          <a:p>
            <a:r>
              <a:rPr lang="en-US" dirty="0">
                <a:hlinkClick r:id="rId4"/>
              </a:rPr>
              <a:t>https://edc.tbzmed.ac.ir/uploads/user/56/cv/ghaffarifar%20cv%20july%202023.pdf</a:t>
            </a:r>
            <a:endParaRPr lang="en-US" dirty="0"/>
          </a:p>
          <a:p>
            <a:r>
              <a:rPr lang="en-US"/>
              <a:t>https://www.scopus.com/authid/detail.uri?authorId=55303918500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548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70BB1-841F-B977-7D75-B2F080A3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945" y="6583680"/>
            <a:ext cx="987552" cy="274320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E0B84A-0E62-E26E-2012-97D818217874}"/>
              </a:ext>
            </a:extLst>
          </p:cNvPr>
          <p:cNvSpPr/>
          <p:nvPr/>
        </p:nvSpPr>
        <p:spPr>
          <a:xfrm>
            <a:off x="948523" y="1338146"/>
            <a:ext cx="10671048" cy="522992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6D6384-9AB6-68CA-38B7-14071E0C82CC}"/>
              </a:ext>
            </a:extLst>
          </p:cNvPr>
          <p:cNvSpPr txBox="1"/>
          <p:nvPr/>
        </p:nvSpPr>
        <p:spPr>
          <a:xfrm>
            <a:off x="906149" y="396034"/>
            <a:ext cx="107557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https://amee.org/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23EAE7-A68A-E111-DDD6-06532BDBFF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56" t="9834" r="9157" b="4228"/>
          <a:stretch/>
        </p:blipFill>
        <p:spPr>
          <a:xfrm>
            <a:off x="2320289" y="1354936"/>
            <a:ext cx="9341655" cy="521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14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70BB1-841F-B977-7D75-B2F080A3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945" y="6583680"/>
            <a:ext cx="987552" cy="274320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E0B84A-0E62-E26E-2012-97D818217874}"/>
              </a:ext>
            </a:extLst>
          </p:cNvPr>
          <p:cNvSpPr/>
          <p:nvPr/>
        </p:nvSpPr>
        <p:spPr>
          <a:xfrm>
            <a:off x="948523" y="1338146"/>
            <a:ext cx="10671048" cy="522992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6D6384-9AB6-68CA-38B7-14071E0C82CC}"/>
              </a:ext>
            </a:extLst>
          </p:cNvPr>
          <p:cNvSpPr txBox="1"/>
          <p:nvPr/>
        </p:nvSpPr>
        <p:spPr>
          <a:xfrm>
            <a:off x="948524" y="281734"/>
            <a:ext cx="107557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AMEE guide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B4BB1E-C20D-71BE-21E8-9FCD8965B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12" t="11000" r="26969" b="19512"/>
          <a:stretch/>
        </p:blipFill>
        <p:spPr>
          <a:xfrm>
            <a:off x="2366011" y="1322534"/>
            <a:ext cx="9253560" cy="514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27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70BB1-841F-B977-7D75-B2F080A3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945" y="6583680"/>
            <a:ext cx="987552" cy="274320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E0B84A-0E62-E26E-2012-97D818217874}"/>
              </a:ext>
            </a:extLst>
          </p:cNvPr>
          <p:cNvSpPr/>
          <p:nvPr/>
        </p:nvSpPr>
        <p:spPr>
          <a:xfrm>
            <a:off x="948523" y="1338146"/>
            <a:ext cx="10671048" cy="522992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6D6384-9AB6-68CA-38B7-14071E0C82CC}"/>
              </a:ext>
            </a:extLst>
          </p:cNvPr>
          <p:cNvSpPr txBox="1"/>
          <p:nvPr/>
        </p:nvSpPr>
        <p:spPr>
          <a:xfrm>
            <a:off x="948524" y="281734"/>
            <a:ext cx="107557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AMEE guides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F9C736-25CB-2135-9F2C-0EE685C0B9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94" t="21667" r="27719" b="4227"/>
          <a:stretch/>
        </p:blipFill>
        <p:spPr>
          <a:xfrm>
            <a:off x="2754630" y="1338146"/>
            <a:ext cx="8864941" cy="524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60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70BB1-841F-B977-7D75-B2F080A3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945" y="6583680"/>
            <a:ext cx="987552" cy="274320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E0B84A-0E62-E26E-2012-97D818217874}"/>
              </a:ext>
            </a:extLst>
          </p:cNvPr>
          <p:cNvSpPr/>
          <p:nvPr/>
        </p:nvSpPr>
        <p:spPr>
          <a:xfrm>
            <a:off x="948523" y="1794510"/>
            <a:ext cx="10671048" cy="477355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6D6384-9AB6-68CA-38B7-14071E0C82CC}"/>
              </a:ext>
            </a:extLst>
          </p:cNvPr>
          <p:cNvSpPr txBox="1"/>
          <p:nvPr/>
        </p:nvSpPr>
        <p:spPr>
          <a:xfrm>
            <a:off x="948524" y="121714"/>
            <a:ext cx="1075579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2"/>
              </a:rPr>
              <a:t>The Best Evidence Medical Education (BEME) Collaboration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0C0DC8-7EE2-4822-BB79-69495910B8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99" t="11166" r="27813" b="14167"/>
          <a:stretch/>
        </p:blipFill>
        <p:spPr>
          <a:xfrm>
            <a:off x="2011679" y="1794510"/>
            <a:ext cx="9607891" cy="477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46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70BB1-841F-B977-7D75-B2F080A3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945" y="6583680"/>
            <a:ext cx="987552" cy="274320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E0B84A-0E62-E26E-2012-97D818217874}"/>
              </a:ext>
            </a:extLst>
          </p:cNvPr>
          <p:cNvSpPr/>
          <p:nvPr/>
        </p:nvSpPr>
        <p:spPr>
          <a:xfrm>
            <a:off x="948523" y="1338146"/>
            <a:ext cx="10671048" cy="522992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6D6384-9AB6-68CA-38B7-14071E0C82CC}"/>
              </a:ext>
            </a:extLst>
          </p:cNvPr>
          <p:cNvSpPr txBox="1"/>
          <p:nvPr/>
        </p:nvSpPr>
        <p:spPr>
          <a:xfrm>
            <a:off x="948524" y="281734"/>
            <a:ext cx="107557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https://evidence.ir/beme-guides/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540C05-1C08-99D2-4757-F7446C62C0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43" t="9667" r="14500" b="4227"/>
          <a:stretch/>
        </p:blipFill>
        <p:spPr>
          <a:xfrm>
            <a:off x="2548890" y="1292132"/>
            <a:ext cx="9070681" cy="527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40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70BB1-841F-B977-7D75-B2F080A3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945" y="6583680"/>
            <a:ext cx="987552" cy="274320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E0B84A-0E62-E26E-2012-97D818217874}"/>
              </a:ext>
            </a:extLst>
          </p:cNvPr>
          <p:cNvSpPr/>
          <p:nvPr/>
        </p:nvSpPr>
        <p:spPr>
          <a:xfrm>
            <a:off x="948523" y="1338146"/>
            <a:ext cx="10671048" cy="522992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6D6384-9AB6-68CA-38B7-14071E0C82CC}"/>
              </a:ext>
            </a:extLst>
          </p:cNvPr>
          <p:cNvSpPr txBox="1"/>
          <p:nvPr/>
        </p:nvSpPr>
        <p:spPr>
          <a:xfrm>
            <a:off x="948524" y="281734"/>
            <a:ext cx="107557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Twelve tips medical teacher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1ED472-14A1-65DF-3A55-0E703EFFB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18" r="28109" b="7155"/>
          <a:stretch/>
        </p:blipFill>
        <p:spPr>
          <a:xfrm>
            <a:off x="2419816" y="1271664"/>
            <a:ext cx="9199756" cy="529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97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" id="{8E8E6382-84E0-47AA-A2A2-8ED603AAB26E}" vid="{692203AD-8BB8-47BB-AF1A-2D7F125D9E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060146-7700-4F6C-986B-89E3839BD4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35FEF8-1733-4347-95CE-3BB62B2B8DD7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230e9df3-be65-4c73-a93b-d1236ebd677e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8FC98CF-E78A-425D-90FD-55D1C468A3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{34BD3960-51C9-48B4-B591-83AE248C5042}tf78438558_win32</Template>
  <TotalTime>224</TotalTime>
  <Words>407</Words>
  <Application>Microsoft Office PowerPoint</Application>
  <PresentationFormat>Widescreen</PresentationFormat>
  <Paragraphs>77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Arial</vt:lpstr>
      <vt:lpstr>Arial Black</vt:lpstr>
      <vt:lpstr>Sabon Next LT</vt:lpstr>
      <vt:lpstr>Office Theme</vt:lpstr>
      <vt:lpstr>Medical sciences education:  Websites, journals and valid &amp; reliable sources  </vt:lpstr>
      <vt:lpstr>In this short presentation: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scoping review</vt:lpstr>
      <vt:lpstr>scoping review protocol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sciences education:  Websites, journals and valid &amp; reliable sources</dc:title>
  <dc:creator>Dr.Ghaffarifar</dc:creator>
  <cp:lastModifiedBy>Dr.Ghaffarifar</cp:lastModifiedBy>
  <cp:revision>54</cp:revision>
  <dcterms:created xsi:type="dcterms:W3CDTF">2023-12-18T14:13:40Z</dcterms:created>
  <dcterms:modified xsi:type="dcterms:W3CDTF">2023-12-19T05:56:23Z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